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92" r:id="rId3"/>
    <p:sldId id="294" r:id="rId4"/>
    <p:sldId id="293" r:id="rId5"/>
    <p:sldId id="296" r:id="rId6"/>
    <p:sldId id="295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7" r:id="rId26"/>
    <p:sldId id="318" r:id="rId27"/>
    <p:sldId id="319" r:id="rId28"/>
    <p:sldId id="320" r:id="rId29"/>
    <p:sldId id="321" r:id="rId30"/>
    <p:sldId id="315" r:id="rId31"/>
    <p:sldId id="322" r:id="rId32"/>
    <p:sldId id="323" r:id="rId33"/>
    <p:sldId id="324" r:id="rId34"/>
    <p:sldId id="325" r:id="rId35"/>
    <p:sldId id="326" r:id="rId36"/>
    <p:sldId id="316" r:id="rId37"/>
    <p:sldId id="327" r:id="rId38"/>
    <p:sldId id="329" r:id="rId39"/>
    <p:sldId id="328" r:id="rId40"/>
    <p:sldId id="330" r:id="rId41"/>
    <p:sldId id="331" r:id="rId42"/>
    <p:sldId id="291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1E2A7-9539-4F80-BE17-49F3DD8C7895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0FF1-E994-4723-B2A9-074B9F23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0FF1-E994-4723-B2A9-074B9F2355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5CEF-AB5C-4456-B1A4-A37F8E7619CE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6674-C032-4B97-9FD9-E11A683D1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</a:lstStyle>
          <a:p>
            <a:fld id="{D41A5CEF-AB5C-4456-B1A4-A37F8E7619CE}" type="datetimeFigureOut">
              <a:rPr lang="en-US" smtClean="0"/>
              <a:pPr/>
              <a:t>2/12/2009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</a:lstStyle>
          <a:p>
            <a:fld id="{45826674-C032-4B97-9FD9-E11A683D18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and Economic Aspects of Networks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Nicole Immorlica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Note, all agents play same action, but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- don’t necessarily have same beliefs</a:t>
            </a:r>
          </a:p>
          <a:p>
            <a:pPr>
              <a:buNone/>
            </a:pPr>
            <a:r>
              <a:rPr lang="en-US" dirty="0" smtClean="0"/>
              <a:t>		- don’t necessarily pick “right” action *</a:t>
            </a:r>
          </a:p>
          <a:p>
            <a:pPr>
              <a:buNone/>
            </a:pPr>
            <a:r>
              <a:rPr lang="en-US" dirty="0" smtClean="0"/>
              <a:t>		* unless someone is optimistic about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Imitation and 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 time t, agent i has an </a:t>
            </a:r>
            <a:r>
              <a:rPr lang="en-US" dirty="0" smtClean="0">
                <a:solidFill>
                  <a:schemeClr val="accent1"/>
                </a:solidFill>
              </a:rPr>
              <a:t>opinion 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p</a:t>
            </a:r>
            <a:r>
              <a:rPr lang="en-US" baseline="-25000" dirty="0" smtClean="0">
                <a:solidFill>
                  <a:schemeClr val="accent1"/>
                </a:solidFill>
                <a:latin typeface="Corbel"/>
              </a:rPr>
              <a:t>i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(t)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 [0,1].</a:t>
            </a:r>
          </a:p>
          <a:p>
            <a:pPr>
              <a:buNone/>
            </a:pPr>
            <a:r>
              <a:rPr lang="en-US" dirty="0" smtClean="0"/>
              <a:t>Let </a:t>
            </a:r>
            <a:r>
              <a:rPr lang="en-US" dirty="0" smtClean="0">
                <a:solidFill>
                  <a:schemeClr val="accent1"/>
                </a:solidFill>
              </a:rPr>
              <a:t>p(t) = (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p</a:t>
            </a:r>
            <a:r>
              <a:rPr lang="en-US" baseline="-25000" dirty="0" smtClean="0">
                <a:solidFill>
                  <a:schemeClr val="accent1"/>
                </a:solidFill>
                <a:latin typeface="Corbel"/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(t), …, 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p</a:t>
            </a:r>
            <a:r>
              <a:rPr lang="en-US" baseline="-25000" dirty="0" smtClean="0">
                <a:solidFill>
                  <a:schemeClr val="accent1"/>
                </a:solidFill>
                <a:latin typeface="Corbel"/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(t)) </a:t>
            </a:r>
            <a:r>
              <a:rPr lang="en-US" dirty="0" smtClean="0"/>
              <a:t>be vector of opinions.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Matrix T </a:t>
            </a:r>
            <a:r>
              <a:rPr lang="en-US" dirty="0" smtClean="0"/>
              <a:t>represents interactions: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2971800" y="3581400"/>
            <a:ext cx="27432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3733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13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338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23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9485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33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4282440"/>
            <a:ext cx="594360" cy="59436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</p:cNvCxnSpPr>
          <p:nvPr/>
        </p:nvCxnSpPr>
        <p:spPr>
          <a:xfrm rot="10800000" flipV="1">
            <a:off x="1905000" y="4579620"/>
            <a:ext cx="1219200" cy="6781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257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much agent 2 believes agent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124200" y="4953000"/>
            <a:ext cx="2362200" cy="4572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3"/>
          </p:cNvCxnSpPr>
          <p:nvPr/>
        </p:nvCxnSpPr>
        <p:spPr>
          <a:xfrm flipV="1">
            <a:off x="5486400" y="4572000"/>
            <a:ext cx="838200" cy="60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48400" y="4202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 sum to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Update rule</a:t>
            </a:r>
            <a:r>
              <a:rPr lang="en-US" dirty="0" smtClean="0"/>
              <a:t>: p(t) = T ∙ p(t-1) 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457200" y="2895600"/>
            <a:ext cx="24384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13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531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23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627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33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2971800"/>
            <a:ext cx="114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9" name="Double Bracket 8"/>
          <p:cNvSpPr/>
          <p:nvPr/>
        </p:nvSpPr>
        <p:spPr>
          <a:xfrm>
            <a:off x="3048000" y="2895600"/>
            <a:ext cx="9906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uble Bracket 9"/>
          <p:cNvSpPr/>
          <p:nvPr/>
        </p:nvSpPr>
        <p:spPr>
          <a:xfrm>
            <a:off x="4800600" y="2895600"/>
            <a:ext cx="38862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00600" y="3048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11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12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13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</a:t>
            </a:r>
          </a:p>
          <a:p>
            <a:endParaRPr lang="en-US" sz="2400" baseline="-25000" dirty="0"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36531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21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22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23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42627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31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32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alibri"/>
              </a:rPr>
              <a:t>33</a:t>
            </a:r>
            <a:r>
              <a:rPr lang="en-US" sz="2400" dirty="0" smtClean="0">
                <a:latin typeface="Corbel"/>
              </a:rPr>
              <a:t>p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latin typeface="Corbel"/>
              </a:rPr>
              <a:t>(t-1</a:t>
            </a:r>
            <a:r>
              <a:rPr lang="en-US" sz="2400" dirty="0" smtClean="0"/>
              <a:t>)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4191000" y="3657600"/>
            <a:ext cx="457200" cy="457200"/>
          </a:xfrm>
          <a:prstGeom prst="mathEqual">
            <a:avLst>
              <a:gd name="adj1" fmla="val 14634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3200400" y="2438400"/>
            <a:ext cx="27432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2590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1/3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1/3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1/3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195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1/2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8055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1/4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3/4</a:t>
            </a:r>
            <a:endParaRPr lang="en-US" sz="24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91000" y="2362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048000" y="3886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334000" y="3886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5" idx="7"/>
            <a:endCxn id="4" idx="3"/>
          </p:cNvCxnSpPr>
          <p:nvPr/>
        </p:nvCxnSpPr>
        <p:spPr>
          <a:xfrm rot="5400000" flipH="1" flipV="1">
            <a:off x="3247745" y="2942945"/>
            <a:ext cx="1200710" cy="81971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>
          <a:xfrm>
            <a:off x="3505200" y="4114800"/>
            <a:ext cx="1828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5" idx="4"/>
            <a:endCxn id="5" idx="2"/>
          </p:cNvCxnSpPr>
          <p:nvPr/>
        </p:nvCxnSpPr>
        <p:spPr>
          <a:xfrm rot="5400000" flipH="1">
            <a:off x="3048000" y="4114800"/>
            <a:ext cx="228600" cy="228600"/>
          </a:xfrm>
          <a:prstGeom prst="curvedConnector4">
            <a:avLst>
              <a:gd name="adj1" fmla="val -100000"/>
              <a:gd name="adj2" fmla="val 2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1"/>
            <a:endCxn id="4" idx="5"/>
          </p:cNvCxnSpPr>
          <p:nvPr/>
        </p:nvCxnSpPr>
        <p:spPr>
          <a:xfrm rot="16200000" flipV="1">
            <a:off x="4390745" y="2942945"/>
            <a:ext cx="1200710" cy="8197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4" idx="2"/>
            <a:endCxn id="4" idx="6"/>
          </p:cNvCxnSpPr>
          <p:nvPr/>
        </p:nvCxnSpPr>
        <p:spPr>
          <a:xfrm rot="10800000" flipH="1">
            <a:off x="4191000" y="2590800"/>
            <a:ext cx="457200" cy="1588"/>
          </a:xfrm>
          <a:prstGeom prst="curvedConnector5">
            <a:avLst>
              <a:gd name="adj1" fmla="val -50000"/>
              <a:gd name="adj2" fmla="val 40444408"/>
              <a:gd name="adj3" fmla="val 1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00400" y="3288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4507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05200" y="4126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81400" y="2743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148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181600" y="3276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1/4</a:t>
            </a:r>
            <a:endParaRPr lang="en-US" dirty="0"/>
          </a:p>
        </p:txBody>
      </p:sp>
      <p:cxnSp>
        <p:nvCxnSpPr>
          <p:cNvPr id="37" name="Shape 36"/>
          <p:cNvCxnSpPr>
            <a:stCxn id="6" idx="6"/>
            <a:endCxn id="6" idx="4"/>
          </p:cNvCxnSpPr>
          <p:nvPr/>
        </p:nvCxnSpPr>
        <p:spPr>
          <a:xfrm flipH="1">
            <a:off x="5562600" y="4114800"/>
            <a:ext cx="228600" cy="228600"/>
          </a:xfrm>
          <a:prstGeom prst="curvedConnector4">
            <a:avLst>
              <a:gd name="adj1" fmla="val -100000"/>
              <a:gd name="adj2" fmla="val 2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43600" y="4495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Suppose p(0) = (1, 0, 0).  Then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p(1) = T p(0) =				      = (1/3, 1/2, 0)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p(2) = T p(1) = (5/18, 5/12, 1/8)</a:t>
            </a:r>
          </a:p>
          <a:p>
            <a:pPr>
              <a:buNone/>
            </a:pPr>
            <a:r>
              <a:rPr lang="en-US" sz="2400" dirty="0" smtClean="0"/>
              <a:t>		p(3) = T p(2) = (0.273, 0.347, 0.198)</a:t>
            </a:r>
          </a:p>
          <a:p>
            <a:pPr>
              <a:buNone/>
            </a:pPr>
            <a:r>
              <a:rPr lang="en-US" sz="2400" dirty="0" smtClean="0"/>
              <a:t>		p(4) = T p(3) = (0.273, 0.310, 0.235)</a:t>
            </a:r>
          </a:p>
          <a:p>
            <a:pPr>
              <a:buNone/>
            </a:pPr>
            <a:r>
              <a:rPr lang="en-US" sz="2400" dirty="0" smtClean="0"/>
              <a:t>	…	p(∞) </a:t>
            </a:r>
            <a:r>
              <a:rPr lang="en-US" sz="2400" dirty="0" smtClean="0">
                <a:sym typeface="Wingdings" pitchFamily="2" charset="2"/>
              </a:rPr>
              <a:t> (0.2727, 0.2727, 0.2727)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Double Bracket 3"/>
          <p:cNvSpPr/>
          <p:nvPr/>
        </p:nvSpPr>
        <p:spPr>
          <a:xfrm>
            <a:off x="3276599" y="2286000"/>
            <a:ext cx="2514601" cy="167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82926" y="2340429"/>
            <a:ext cx="256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1/3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1/3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1/3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2926" y="2859116"/>
            <a:ext cx="256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1/2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2926" y="3381630"/>
            <a:ext cx="256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1/4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3/4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2133600"/>
            <a:ext cx="53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Corbel"/>
              </a:rPr>
              <a:t>0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Corbel"/>
              </a:rPr>
              <a:t>0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10" name="Double Bracket 9"/>
          <p:cNvSpPr/>
          <p:nvPr/>
        </p:nvSpPr>
        <p:spPr>
          <a:xfrm>
            <a:off x="5867400" y="2209800"/>
            <a:ext cx="381000" cy="18288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Media is listened to by (some) agents, but not influenced by anyone.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Represent media by agent i with </a:t>
            </a:r>
            <a:r>
              <a:rPr lang="en-US" dirty="0" smtClean="0">
                <a:latin typeface="Corbel"/>
              </a:rPr>
              <a:t>T</a:t>
            </a:r>
            <a:r>
              <a:rPr lang="en-US" baseline="-25000" dirty="0" smtClean="0">
                <a:latin typeface="Corbel"/>
              </a:rPr>
              <a:t>ii</a:t>
            </a:r>
            <a:r>
              <a:rPr lang="en-US" dirty="0" smtClean="0"/>
              <a:t> = 1, </a:t>
            </a:r>
            <a:r>
              <a:rPr lang="en-US" dirty="0" smtClean="0">
                <a:latin typeface="Corbel"/>
              </a:rPr>
              <a:t>T</a:t>
            </a:r>
            <a:r>
              <a:rPr lang="en-US" baseline="-25000" dirty="0" smtClean="0">
                <a:latin typeface="Corbel"/>
              </a:rPr>
              <a:t>ij</a:t>
            </a:r>
            <a:r>
              <a:rPr lang="en-US" dirty="0" smtClean="0"/>
              <a:t> = 0 for j not equal to i.  Media influences agents k for which </a:t>
            </a:r>
            <a:r>
              <a:rPr lang="en-US" dirty="0" smtClean="0">
                <a:latin typeface="Corbel"/>
              </a:rPr>
              <a:t>T</a:t>
            </a:r>
            <a:r>
              <a:rPr lang="en-US" baseline="-25000" dirty="0" smtClean="0">
                <a:latin typeface="Corbel"/>
              </a:rPr>
              <a:t>ki</a:t>
            </a:r>
            <a:r>
              <a:rPr lang="en-US" dirty="0" smtClean="0"/>
              <a:t> &gt; 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Converging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does process have a limit?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 p(t) = T p(t-1) = </a:t>
            </a:r>
            <a:r>
              <a:rPr lang="en-US" dirty="0" smtClean="0">
                <a:latin typeface="Corbel"/>
              </a:rPr>
              <a:t>T</a:t>
            </a:r>
            <a:r>
              <a:rPr lang="en-US" baseline="30000" dirty="0" smtClean="0">
                <a:latin typeface="Corbel"/>
              </a:rPr>
              <a:t>2</a:t>
            </a:r>
            <a:r>
              <a:rPr lang="en-US" dirty="0" smtClean="0"/>
              <a:t> p(t-2) = … = </a:t>
            </a:r>
            <a:r>
              <a:rPr lang="en-US" dirty="0" smtClean="0">
                <a:latin typeface="Corbel"/>
              </a:rPr>
              <a:t>T</a:t>
            </a:r>
            <a:r>
              <a:rPr lang="en-US" baseline="30000" dirty="0" smtClean="0">
                <a:latin typeface="Corbel"/>
              </a:rPr>
              <a:t>t</a:t>
            </a:r>
            <a:r>
              <a:rPr lang="en-US" dirty="0" smtClean="0"/>
              <a:t> p(0).</a:t>
            </a:r>
          </a:p>
          <a:p>
            <a:pPr>
              <a:buNone/>
            </a:pPr>
            <a:r>
              <a:rPr lang="en-US" dirty="0" smtClean="0"/>
              <a:t>Process converges when </a:t>
            </a:r>
            <a:r>
              <a:rPr lang="en-US" dirty="0" smtClean="0">
                <a:latin typeface="Corbel"/>
              </a:rPr>
              <a:t>T</a:t>
            </a:r>
            <a:r>
              <a:rPr lang="en-US" baseline="30000" dirty="0" smtClean="0">
                <a:latin typeface="Corbel"/>
              </a:rPr>
              <a:t>t</a:t>
            </a:r>
            <a:r>
              <a:rPr lang="en-US" dirty="0" smtClean="0"/>
              <a:t> converges.</a:t>
            </a:r>
          </a:p>
          <a:p>
            <a:pPr>
              <a:buNone/>
            </a:pPr>
            <a:r>
              <a:rPr lang="en-US" dirty="0" smtClean="0"/>
              <a:t>Final influence weights are rows of </a:t>
            </a:r>
            <a:r>
              <a:rPr lang="en-US" dirty="0" smtClean="0">
                <a:latin typeface="Corbel"/>
              </a:rPr>
              <a:t>T</a:t>
            </a:r>
            <a:r>
              <a:rPr lang="en-US" baseline="30000" dirty="0" smtClean="0">
                <a:latin typeface="Corbel"/>
              </a:rPr>
              <a:t>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914400" y="2438400"/>
            <a:ext cx="27432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2590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1/2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195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8055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133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62400" y="3429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5410200" y="2438400"/>
            <a:ext cx="27432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2/5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2/5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1/5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3195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2/5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2/5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1/5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2600" y="38055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2/5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2/5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1/5</a:t>
            </a:r>
            <a:endParaRPr lang="en-US" sz="24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3200400" y="2209800"/>
            <a:ext cx="27432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2362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1/2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967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576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520" y="4876800"/>
            <a:ext cx="3014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Does not converge!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 in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Given that we influence each other’s beliefs,</a:t>
            </a:r>
          </a:p>
          <a:p>
            <a:pPr>
              <a:buNone/>
            </a:pPr>
            <a:r>
              <a:rPr lang="en-US" dirty="0" smtClean="0"/>
              <a:t>	- will we agree or remain divided?</a:t>
            </a:r>
          </a:p>
          <a:p>
            <a:pPr>
              <a:buNone/>
            </a:pPr>
            <a:r>
              <a:rPr lang="en-US" dirty="0" smtClean="0"/>
              <a:t>	- who has the most influence over our beliefs?</a:t>
            </a:r>
          </a:p>
          <a:p>
            <a:pPr>
              <a:buNone/>
            </a:pPr>
            <a:r>
              <a:rPr lang="en-US" dirty="0" smtClean="0"/>
              <a:t>	- how quickly do we learn?</a:t>
            </a:r>
          </a:p>
          <a:p>
            <a:pPr>
              <a:buNone/>
            </a:pPr>
            <a:r>
              <a:rPr lang="en-US" dirty="0" smtClean="0"/>
              <a:t>	- do we learn the truth?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1295400" y="2209800"/>
            <a:ext cx="2743200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1/2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1/2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967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576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/>
              </a:rPr>
              <a:t>1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rbel"/>
              </a:rPr>
              <a:t>0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388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770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3962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hape 12"/>
          <p:cNvCxnSpPr>
            <a:stCxn id="9" idx="0"/>
            <a:endCxn id="10" idx="2"/>
          </p:cNvCxnSpPr>
          <p:nvPr/>
        </p:nvCxnSpPr>
        <p:spPr>
          <a:xfrm rot="5400000" flipH="1" flipV="1">
            <a:off x="5753100" y="2400300"/>
            <a:ext cx="762000" cy="6858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10" idx="4"/>
            <a:endCxn id="9" idx="6"/>
          </p:cNvCxnSpPr>
          <p:nvPr/>
        </p:nvCxnSpPr>
        <p:spPr>
          <a:xfrm rot="5400000">
            <a:off x="5905500" y="2552700"/>
            <a:ext cx="762000" cy="6858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9" idx="4"/>
            <a:endCxn id="11" idx="2"/>
          </p:cNvCxnSpPr>
          <p:nvPr/>
        </p:nvCxnSpPr>
        <p:spPr>
          <a:xfrm rot="16200000" flipH="1">
            <a:off x="5791200" y="3429000"/>
            <a:ext cx="685800" cy="6858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1" idx="0"/>
            <a:endCxn id="9" idx="6"/>
          </p:cNvCxnSpPr>
          <p:nvPr/>
        </p:nvCxnSpPr>
        <p:spPr>
          <a:xfrm rot="16200000" flipV="1">
            <a:off x="5943600" y="3276600"/>
            <a:ext cx="685800" cy="6858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86400" y="23622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37454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7700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77000" y="2831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Aperiodic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Definition</a:t>
            </a:r>
            <a:r>
              <a:rPr lang="en-US" dirty="0" smtClean="0"/>
              <a:t>.  T is aperiodic if the gcd of all </a:t>
            </a:r>
          </a:p>
          <a:p>
            <a:pPr>
              <a:buNone/>
            </a:pPr>
            <a:r>
              <a:rPr lang="en-US" dirty="0" smtClean="0"/>
              <a:t>		cycle lengths is one (e.g., if T has a self</a:t>
            </a:r>
          </a:p>
          <a:p>
            <a:pPr>
              <a:buNone/>
            </a:pPr>
            <a:r>
              <a:rPr lang="en-US" dirty="0" smtClean="0"/>
              <a:t>		loop).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 is aperiodic and strongly connected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 converges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962400" y="39616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3000" y="3580606"/>
            <a:ext cx="2420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(standard results in </a:t>
            </a:r>
          </a:p>
          <a:p>
            <a:r>
              <a:rPr lang="en-US" sz="2000" dirty="0" smtClean="0"/>
              <a:t>Markov chain theory)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057400" y="2057400"/>
            <a:ext cx="1676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rot="5400000">
            <a:off x="1503597" y="2934493"/>
            <a:ext cx="895911" cy="70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7338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Everyone should trust themselves a little bit.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4419600" y="1981200"/>
            <a:ext cx="3352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0"/>
          </p:cNvCxnSpPr>
          <p:nvPr/>
        </p:nvCxnSpPr>
        <p:spPr>
          <a:xfrm rot="5400000" flipH="1" flipV="1">
            <a:off x="6172200" y="16002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10200" y="1295400"/>
            <a:ext cx="2841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Can be relaxed, see book.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For any aperiodic matrix T, any “closed” and strongly connected group reaches consensus.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 look for a unit vector s = (</a:t>
            </a:r>
            <a:r>
              <a:rPr lang="en-US" dirty="0" smtClean="0">
                <a:latin typeface="Corbel"/>
              </a:rPr>
              <a:t>s</a:t>
            </a:r>
            <a:r>
              <a:rPr lang="en-US" baseline="-25000" dirty="0" smtClean="0">
                <a:latin typeface="Corbel"/>
              </a:rPr>
              <a:t>1</a:t>
            </a:r>
            <a:r>
              <a:rPr lang="en-US" dirty="0" smtClean="0"/>
              <a:t>, …, </a:t>
            </a:r>
            <a:r>
              <a:rPr lang="en-US" dirty="0" smtClean="0">
                <a:latin typeface="Corbel"/>
              </a:rPr>
              <a:t>s</a:t>
            </a:r>
            <a:r>
              <a:rPr lang="en-US" baseline="-25000" dirty="0" smtClean="0">
                <a:latin typeface="Corbel"/>
              </a:rPr>
              <a:t>n</a:t>
            </a:r>
            <a:r>
              <a:rPr lang="en-US" dirty="0" smtClean="0"/>
              <a:t>) such that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p(∞) = s ∙ p(0)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Then s would be the relative influences of agents in society as a whole.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Note p(0) &amp; T p(0) have same limiting beliefs, so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s ∙ p(0) = s ∙ (T p(0))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since this holds for every p, it must be that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s T = 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vector s is an eigenvector of T with eigenvalue one.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 is strongly connected, aperiodic, and has rows that sum to one, then s is unique.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Another interpretation: s is the stationary distribution of the random walk.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Since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s ∙ p(0) = p(∞) = T</a:t>
            </a:r>
            <a:r>
              <a:rPr lang="en-US" baseline="30000" dirty="0" smtClean="0">
                <a:solidFill>
                  <a:schemeClr val="accent1"/>
                </a:solidFill>
              </a:rPr>
              <a:t>∞</a:t>
            </a:r>
            <a:r>
              <a:rPr lang="en-US" dirty="0" smtClean="0">
                <a:solidFill>
                  <a:schemeClr val="accent1"/>
                </a:solidFill>
              </a:rPr>
              <a:t> ∙ p(0)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must be that each row of T converges to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Influential?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Note, since s is an eigenvector, </a:t>
            </a:r>
            <a:r>
              <a:rPr lang="en-US" dirty="0" smtClean="0">
                <a:latin typeface="Corbel"/>
              </a:rPr>
              <a:t>s</a:t>
            </a:r>
            <a:r>
              <a:rPr lang="en-US" baseline="-25000" dirty="0" smtClean="0">
                <a:latin typeface="Corbel"/>
              </a:rPr>
              <a:t>i</a:t>
            </a:r>
            <a:r>
              <a:rPr lang="en-US" dirty="0" smtClean="0"/>
              <a:t> =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dirty="0" smtClean="0"/>
              <a:t> </a:t>
            </a:r>
            <a:r>
              <a:rPr lang="en-US" dirty="0" smtClean="0">
                <a:latin typeface="Corbel"/>
              </a:rPr>
              <a:t>T</a:t>
            </a:r>
            <a:r>
              <a:rPr lang="en-US" baseline="-25000" dirty="0" smtClean="0">
                <a:latin typeface="Corbel"/>
              </a:rPr>
              <a:t>ji</a:t>
            </a:r>
            <a:r>
              <a:rPr lang="en-US" dirty="0" smtClean="0"/>
              <a:t> </a:t>
            </a:r>
            <a:r>
              <a:rPr lang="en-US" dirty="0" smtClean="0">
                <a:latin typeface="Corbel"/>
              </a:rPr>
              <a:t>s</a:t>
            </a:r>
            <a:r>
              <a:rPr lang="en-US" baseline="-25000" dirty="0" smtClean="0">
                <a:latin typeface="Corbel"/>
              </a:rPr>
              <a:t>j</a:t>
            </a:r>
            <a:r>
              <a:rPr lang="en-US" dirty="0" smtClean="0"/>
              <a:t>, so an agent has high influence if they are listened to by influential people.</a:t>
            </a:r>
            <a:endParaRPr lang="en-US" baseline="-25000" dirty="0"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Compute influence vector on web graph and return pages in decreasing order of influence.</a:t>
            </a:r>
          </a:p>
          <a:p>
            <a:pPr>
              <a:buNone/>
            </a:pPr>
            <a:r>
              <a:rPr lang="en-US" dirty="0" smtClean="0"/>
              <a:t>	- each page seeks advice from all outgoing links (equally)</a:t>
            </a:r>
          </a:p>
          <a:p>
            <a:pPr>
              <a:buNone/>
            </a:pPr>
            <a:r>
              <a:rPr lang="en-US" dirty="0" smtClean="0"/>
              <a:t>	- add restart probabilities to make strongly connected</a:t>
            </a:r>
          </a:p>
          <a:p>
            <a:pPr>
              <a:buNone/>
            </a:pPr>
            <a:r>
              <a:rPr lang="en-US" dirty="0" smtClean="0"/>
              <a:t>	- add initial distribution to bias walk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Key Idea</a:t>
            </a:r>
            <a:r>
              <a:rPr lang="en-US" dirty="0" smtClean="0"/>
              <a:t>: If your neighbor is doing better than you are, copy him.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If it takes forever for beliefs to converge, then we may never observe the final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Two agents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1. similar weightings (</a:t>
            </a:r>
            <a:r>
              <a:rPr lang="en-US" dirty="0" smtClean="0">
                <a:latin typeface="Corbel"/>
              </a:rPr>
              <a:t>T</a:t>
            </a:r>
            <a:r>
              <a:rPr lang="en-US" baseline="-25000" dirty="0" smtClean="0">
                <a:latin typeface="Corbel"/>
              </a:rPr>
              <a:t>11</a:t>
            </a:r>
            <a:r>
              <a:rPr lang="en-US" dirty="0" smtClean="0"/>
              <a:t> ~ </a:t>
            </a:r>
            <a:r>
              <a:rPr lang="en-US" dirty="0" smtClean="0">
                <a:latin typeface="Corbel"/>
              </a:rPr>
              <a:t>T</a:t>
            </a:r>
            <a:r>
              <a:rPr lang="en-US" baseline="-25000" dirty="0" smtClean="0">
                <a:latin typeface="Corbel"/>
              </a:rPr>
              <a:t>21</a:t>
            </a:r>
            <a:r>
              <a:rPr lang="en-US" dirty="0" smtClean="0"/>
              <a:t>) implies fast 	convergence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2. different weightings (</a:t>
            </a:r>
            <a:r>
              <a:rPr lang="en-US" dirty="0" smtClean="0">
                <a:latin typeface="Corbel"/>
              </a:rPr>
              <a:t>T</a:t>
            </a:r>
            <a:r>
              <a:rPr lang="en-US" baseline="-25000" dirty="0" smtClean="0">
                <a:latin typeface="Corbel"/>
              </a:rPr>
              <a:t>11</a:t>
            </a:r>
            <a:r>
              <a:rPr lang="en-US" dirty="0" smtClean="0"/>
              <a:t> &gt;&gt; </a:t>
            </a:r>
            <a:r>
              <a:rPr lang="en-US" dirty="0" smtClean="0">
                <a:latin typeface="Corbel"/>
              </a:rPr>
              <a:t>T</a:t>
            </a:r>
            <a:r>
              <a:rPr lang="en-US" baseline="-25000" dirty="0" smtClean="0">
                <a:latin typeface="Corbel"/>
              </a:rPr>
              <a:t>21</a:t>
            </a:r>
            <a:r>
              <a:rPr lang="en-US" dirty="0" smtClean="0"/>
              <a:t>) 	implies slow convergence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Want to explore how far </a:t>
            </a:r>
            <a:r>
              <a:rPr lang="en-US" dirty="0" smtClean="0">
                <a:latin typeface="Corbel"/>
              </a:rPr>
              <a:t>T</a:t>
            </a:r>
            <a:r>
              <a:rPr lang="en-US" baseline="30000" dirty="0" smtClean="0">
                <a:latin typeface="Corbel"/>
              </a:rPr>
              <a:t>t</a:t>
            </a:r>
            <a:r>
              <a:rPr lang="en-US" dirty="0" smtClean="0"/>
              <a:t> is from T</a:t>
            </a:r>
            <a:r>
              <a:rPr lang="en-US" baseline="30000" dirty="0" smtClean="0"/>
              <a:t>∞</a:t>
            </a:r>
          </a:p>
          <a:p>
            <a:pPr>
              <a:buNone/>
            </a:pPr>
            <a:r>
              <a:rPr lang="en-US" dirty="0" smtClean="0"/>
              <a:t>Rewrite T in its diagonal decomposition so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T = 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u</a:t>
            </a:r>
            <a:r>
              <a:rPr lang="en-US" baseline="30000" dirty="0" smtClean="0">
                <a:solidFill>
                  <a:schemeClr val="accent1"/>
                </a:solidFill>
                <a:latin typeface="Corbel"/>
              </a:rPr>
              <a:t>-1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Λ</a:t>
            </a:r>
            <a:r>
              <a:rPr lang="en-US" dirty="0" smtClean="0">
                <a:solidFill>
                  <a:schemeClr val="accent1"/>
                </a:solidFill>
              </a:rPr>
              <a:t> u </a:t>
            </a:r>
          </a:p>
          <a:p>
            <a:pPr>
              <a:buNone/>
            </a:pPr>
            <a:r>
              <a:rPr lang="en-US" dirty="0" smtClean="0"/>
              <a:t>for a matrix u and a </a:t>
            </a:r>
            <a:r>
              <a:rPr lang="en-US" i="1" dirty="0" smtClean="0"/>
              <a:t>diagonal matrix </a:t>
            </a:r>
            <a:r>
              <a:rPr lang="el-GR" dirty="0" smtClean="0"/>
              <a:t>Λ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		1. Compute eigenvectors of T</a:t>
            </a:r>
          </a:p>
          <a:p>
            <a:pPr>
              <a:buNone/>
            </a:pPr>
            <a:r>
              <a:rPr lang="en-US" dirty="0" smtClean="0"/>
              <a:t>		2. Let u be matrix of eigenvectors</a:t>
            </a:r>
          </a:p>
          <a:p>
            <a:pPr>
              <a:buNone/>
            </a:pPr>
            <a:r>
              <a:rPr lang="en-US" dirty="0" smtClean="0"/>
              <a:t>		3. Let </a:t>
            </a:r>
            <a:r>
              <a:rPr lang="el-GR" dirty="0" smtClean="0"/>
              <a:t>Λ </a:t>
            </a:r>
            <a:r>
              <a:rPr lang="en-US" dirty="0" smtClean="0"/>
              <a:t>be matrix of eigenvalues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Now </a:t>
            </a:r>
            <a:r>
              <a:rPr lang="en-US" dirty="0" smtClean="0">
                <a:latin typeface="Corbel"/>
              </a:rPr>
              <a:t>T</a:t>
            </a:r>
            <a:r>
              <a:rPr lang="en-US" baseline="30000" dirty="0" smtClean="0">
                <a:latin typeface="Corbel"/>
              </a:rPr>
              <a:t>t</a:t>
            </a:r>
            <a:r>
              <a:rPr lang="en-US" dirty="0" smtClean="0"/>
              <a:t> becomes: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u</a:t>
            </a:r>
            <a:r>
              <a:rPr lang="en-US" baseline="30000" dirty="0" smtClean="0">
                <a:solidFill>
                  <a:schemeClr val="accent1"/>
                </a:solidFill>
                <a:latin typeface="Corbel"/>
              </a:rPr>
              <a:t>-1</a:t>
            </a:r>
            <a:r>
              <a:rPr lang="el-GR" dirty="0" smtClean="0">
                <a:solidFill>
                  <a:schemeClr val="accent1"/>
                </a:solidFill>
              </a:rPr>
              <a:t> Λ</a:t>
            </a:r>
            <a:r>
              <a:rPr lang="en-US" dirty="0" smtClean="0">
                <a:solidFill>
                  <a:schemeClr val="accent1"/>
                </a:solidFill>
              </a:rPr>
              <a:t> u) (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u</a:t>
            </a:r>
            <a:r>
              <a:rPr lang="en-US" baseline="30000" dirty="0" smtClean="0">
                <a:solidFill>
                  <a:schemeClr val="accent1"/>
                </a:solidFill>
                <a:latin typeface="Corbel"/>
              </a:rPr>
              <a:t>-1</a:t>
            </a:r>
            <a:r>
              <a:rPr lang="el-GR" dirty="0" smtClean="0">
                <a:solidFill>
                  <a:schemeClr val="accent1"/>
                </a:solidFill>
              </a:rPr>
              <a:t> Λ</a:t>
            </a:r>
            <a:r>
              <a:rPr lang="en-US" dirty="0" smtClean="0">
                <a:solidFill>
                  <a:schemeClr val="accent1"/>
                </a:solidFill>
              </a:rPr>
              <a:t> u) … (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u</a:t>
            </a:r>
            <a:r>
              <a:rPr lang="en-US" baseline="30000" dirty="0" smtClean="0">
                <a:solidFill>
                  <a:schemeClr val="accent1"/>
                </a:solidFill>
                <a:latin typeface="Corbel"/>
              </a:rPr>
              <a:t>-1</a:t>
            </a:r>
            <a:r>
              <a:rPr lang="el-GR" dirty="0" smtClean="0">
                <a:solidFill>
                  <a:schemeClr val="accent1"/>
                </a:solidFill>
              </a:rPr>
              <a:t> Λ</a:t>
            </a:r>
            <a:r>
              <a:rPr lang="en-US" dirty="0" smtClean="0">
                <a:solidFill>
                  <a:schemeClr val="accent1"/>
                </a:solidFill>
              </a:rPr>
              <a:t> u)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=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  <a:latin typeface="Corbel"/>
              </a:rPr>
              <a:t>u</a:t>
            </a:r>
            <a:r>
              <a:rPr lang="en-US" baseline="30000" dirty="0" smtClean="0">
                <a:solidFill>
                  <a:schemeClr val="accent1"/>
                </a:solidFill>
                <a:latin typeface="Corbel"/>
              </a:rPr>
              <a:t>-1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Λ</a:t>
            </a:r>
            <a:r>
              <a:rPr lang="en-US" baseline="30000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u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</a:t>
            </a:r>
            <a:r>
              <a:rPr lang="el-GR" dirty="0" smtClean="0"/>
              <a:t>Λ</a:t>
            </a:r>
            <a:r>
              <a:rPr lang="en-US" baseline="30000" dirty="0" smtClean="0"/>
              <a:t>t</a:t>
            </a:r>
            <a:r>
              <a:rPr lang="en-US" dirty="0" smtClean="0"/>
              <a:t> is diagonal matrix, so easy exponentiate.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Convergence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1371600" y="2413575"/>
            <a:ext cx="2514600" cy="14478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56597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	      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185755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	</a:t>
            </a:r>
            <a:r>
              <a:rPr lang="en-US" sz="2800" dirty="0" smtClean="0">
                <a:latin typeface="Corbel"/>
              </a:rPr>
              <a:t>T</a:t>
            </a:r>
            <a:r>
              <a:rPr lang="en-US" sz="2800" baseline="-25000" dirty="0" smtClean="0">
                <a:latin typeface="Calibri"/>
              </a:rPr>
              <a:t>11</a:t>
            </a:r>
            <a:r>
              <a:rPr lang="en-US" sz="2800" dirty="0" smtClean="0"/>
              <a:t> – </a:t>
            </a:r>
            <a:r>
              <a:rPr lang="en-US" sz="2800" dirty="0" smtClean="0">
                <a:latin typeface="Corbel"/>
              </a:rPr>
              <a:t>T</a:t>
            </a:r>
            <a:r>
              <a:rPr lang="en-US" sz="2800" baseline="-25000" dirty="0" smtClean="0">
                <a:latin typeface="Calibri"/>
              </a:rPr>
              <a:t>12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7" name="Double Bracket 6"/>
          <p:cNvSpPr/>
          <p:nvPr/>
        </p:nvSpPr>
        <p:spPr>
          <a:xfrm>
            <a:off x="5181600" y="2413575"/>
            <a:ext cx="2667000" cy="14478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256597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	      0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3185755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	(</a:t>
            </a:r>
            <a:r>
              <a:rPr lang="en-US" sz="2800" dirty="0" smtClean="0">
                <a:latin typeface="Corbel"/>
              </a:rPr>
              <a:t>T</a:t>
            </a:r>
            <a:r>
              <a:rPr lang="en-US" sz="2800" baseline="-25000" dirty="0" smtClean="0">
                <a:latin typeface="Calibri"/>
              </a:rPr>
              <a:t>11</a:t>
            </a:r>
            <a:r>
              <a:rPr lang="en-US" sz="2800" dirty="0" smtClean="0"/>
              <a:t> – </a:t>
            </a:r>
            <a:r>
              <a:rPr lang="en-US" sz="2800" dirty="0" smtClean="0">
                <a:latin typeface="Corbel"/>
              </a:rPr>
              <a:t>T</a:t>
            </a:r>
            <a:r>
              <a:rPr lang="en-US" sz="2800" baseline="-25000" dirty="0" smtClean="0">
                <a:latin typeface="Calibri"/>
              </a:rPr>
              <a:t>12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t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10" name="Equal 9"/>
          <p:cNvSpPr/>
          <p:nvPr/>
        </p:nvSpPr>
        <p:spPr>
          <a:xfrm>
            <a:off x="4191000" y="2946975"/>
            <a:ext cx="7620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981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t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" y="4648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Since (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orbel"/>
              </a:rPr>
              <a:t>11</a:t>
            </a:r>
            <a:r>
              <a:rPr lang="en-US" sz="2400" dirty="0" smtClean="0">
                <a:latin typeface="Corbel"/>
              </a:rPr>
              <a:t> - T</a:t>
            </a:r>
            <a:r>
              <a:rPr lang="en-US" sz="2400" baseline="-25000" dirty="0" smtClean="0">
                <a:latin typeface="Calibri"/>
              </a:rPr>
              <a:t>12</a:t>
            </a:r>
            <a:r>
              <a:rPr lang="en-US" sz="2400" dirty="0" smtClean="0"/>
              <a:t>) &lt; 1, (</a:t>
            </a:r>
            <a:r>
              <a:rPr lang="en-US" sz="2400" dirty="0" smtClean="0">
                <a:latin typeface="Corbel"/>
              </a:rPr>
              <a:t>T</a:t>
            </a:r>
            <a:r>
              <a:rPr lang="en-US" sz="2400" baseline="-25000" dirty="0" smtClean="0">
                <a:latin typeface="Corbel"/>
              </a:rPr>
              <a:t>11</a:t>
            </a:r>
            <a:r>
              <a:rPr lang="en-US" sz="2400" dirty="0" smtClean="0">
                <a:latin typeface="Corbel"/>
              </a:rPr>
              <a:t> - T12)</a:t>
            </a:r>
            <a:r>
              <a:rPr lang="en-US" sz="2400" baseline="30000" dirty="0" smtClean="0">
                <a:latin typeface="Corbel"/>
              </a:rPr>
              <a:t>t</a:t>
            </a:r>
            <a:r>
              <a:rPr lang="en-US" sz="2400" dirty="0" smtClean="0"/>
              <a:t> converges to zero.</a:t>
            </a:r>
          </a:p>
          <a:p>
            <a:pPr algn="ctr"/>
            <a:r>
              <a:rPr lang="en-US" sz="2400" dirty="0" smtClean="0"/>
              <a:t>Speed of convergence is related to magnitute of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eigenvalue,</a:t>
            </a:r>
          </a:p>
          <a:p>
            <a:pPr algn="ctr"/>
            <a:r>
              <a:rPr lang="en-US" sz="2400" dirty="0" smtClean="0"/>
              <a:t>… and to how different weights are.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Speed of convergence now relates to how much groups trust each other.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3886200"/>
            <a:ext cx="1600200" cy="1981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0" y="2895600"/>
            <a:ext cx="2514600" cy="1828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hape 6"/>
          <p:cNvCxnSpPr>
            <a:stCxn id="4" idx="7"/>
            <a:endCxn id="5" idx="2"/>
          </p:cNvCxnSpPr>
          <p:nvPr/>
        </p:nvCxnSpPr>
        <p:spPr>
          <a:xfrm rot="5400000" flipH="1" flipV="1">
            <a:off x="4233558" y="3075898"/>
            <a:ext cx="366340" cy="183454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5" idx="4"/>
          </p:cNvCxnSpPr>
          <p:nvPr/>
        </p:nvCxnSpPr>
        <p:spPr>
          <a:xfrm rot="5400000">
            <a:off x="4591050" y="3638550"/>
            <a:ext cx="914400" cy="30861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590800" y="426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43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62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242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674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553200" y="426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05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484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008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91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86600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0" idx="4"/>
            <a:endCxn id="11" idx="1"/>
          </p:cNvCxnSpPr>
          <p:nvPr/>
        </p:nvCxnSpPr>
        <p:spPr>
          <a:xfrm rot="16200000" flipH="1">
            <a:off x="2609850" y="4591050"/>
            <a:ext cx="262078" cy="715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1"/>
          </p:cNvCxnSpPr>
          <p:nvPr/>
        </p:nvCxnSpPr>
        <p:spPr>
          <a:xfrm>
            <a:off x="2590800" y="5067300"/>
            <a:ext cx="414478" cy="1477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3"/>
            <a:endCxn id="11" idx="7"/>
          </p:cNvCxnSpPr>
          <p:nvPr/>
        </p:nvCxnSpPr>
        <p:spPr>
          <a:xfrm rot="5400000">
            <a:off x="2976422" y="4576622"/>
            <a:ext cx="143156" cy="2193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0" idx="7"/>
            <a:endCxn id="14" idx="0"/>
          </p:cNvCxnSpPr>
          <p:nvPr/>
        </p:nvCxnSpPr>
        <p:spPr>
          <a:xfrm rot="16200000" flipH="1">
            <a:off x="2952750" y="4133850"/>
            <a:ext cx="118922" cy="452578"/>
          </a:xfrm>
          <a:prstGeom prst="curvedConnector3">
            <a:avLst>
              <a:gd name="adj1" fmla="val -220378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3" idx="3"/>
            <a:endCxn id="12" idx="4"/>
          </p:cNvCxnSpPr>
          <p:nvPr/>
        </p:nvCxnSpPr>
        <p:spPr>
          <a:xfrm rot="5400000" flipH="1">
            <a:off x="2643328" y="5014772"/>
            <a:ext cx="195122" cy="528778"/>
          </a:xfrm>
          <a:prstGeom prst="curvedConnector3">
            <a:avLst>
              <a:gd name="adj1" fmla="val -134315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0"/>
            <a:endCxn id="10" idx="3"/>
          </p:cNvCxnSpPr>
          <p:nvPr/>
        </p:nvCxnSpPr>
        <p:spPr>
          <a:xfrm rot="5400000" flipH="1" flipV="1">
            <a:off x="2305050" y="4633772"/>
            <a:ext cx="490678" cy="1477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0"/>
            <a:endCxn id="14" idx="4"/>
          </p:cNvCxnSpPr>
          <p:nvPr/>
        </p:nvCxnSpPr>
        <p:spPr>
          <a:xfrm rot="5400000" flipH="1" flipV="1">
            <a:off x="2895600" y="4838700"/>
            <a:ext cx="533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14" idx="6"/>
            <a:endCxn id="14" idx="4"/>
          </p:cNvCxnSpPr>
          <p:nvPr/>
        </p:nvCxnSpPr>
        <p:spPr>
          <a:xfrm flipH="1">
            <a:off x="3238500" y="4533900"/>
            <a:ext cx="114300" cy="114300"/>
          </a:xfrm>
          <a:prstGeom prst="curvedConnector4">
            <a:avLst>
              <a:gd name="adj1" fmla="val -200000"/>
              <a:gd name="adj2" fmla="val 3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7"/>
            <a:endCxn id="17" idx="2"/>
          </p:cNvCxnSpPr>
          <p:nvPr/>
        </p:nvCxnSpPr>
        <p:spPr>
          <a:xfrm rot="5400000" flipH="1" flipV="1">
            <a:off x="6538772" y="3676650"/>
            <a:ext cx="71578" cy="262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8" idx="4"/>
            <a:endCxn id="16" idx="1"/>
          </p:cNvCxnSpPr>
          <p:nvPr/>
        </p:nvCxnSpPr>
        <p:spPr>
          <a:xfrm rot="16200000" flipH="1">
            <a:off x="6343650" y="4057650"/>
            <a:ext cx="262078" cy="223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3"/>
            <a:endCxn id="15" idx="7"/>
          </p:cNvCxnSpPr>
          <p:nvPr/>
        </p:nvCxnSpPr>
        <p:spPr>
          <a:xfrm rot="5400000">
            <a:off x="6100622" y="3967022"/>
            <a:ext cx="143156" cy="219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0" idx="5"/>
            <a:endCxn id="18" idx="1"/>
          </p:cNvCxnSpPr>
          <p:nvPr/>
        </p:nvCxnSpPr>
        <p:spPr>
          <a:xfrm rot="16200000" flipH="1">
            <a:off x="6024422" y="3586022"/>
            <a:ext cx="219356" cy="2955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0" idx="6"/>
            <a:endCxn id="19" idx="3"/>
          </p:cNvCxnSpPr>
          <p:nvPr/>
        </p:nvCxnSpPr>
        <p:spPr>
          <a:xfrm flipV="1">
            <a:off x="6019800" y="3471722"/>
            <a:ext cx="414478" cy="715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9" idx="4"/>
            <a:endCxn id="17" idx="1"/>
          </p:cNvCxnSpPr>
          <p:nvPr/>
        </p:nvCxnSpPr>
        <p:spPr>
          <a:xfrm rot="16200000" flipH="1">
            <a:off x="6534150" y="3486150"/>
            <a:ext cx="185878" cy="223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6" idx="6"/>
            <a:endCxn id="22" idx="3"/>
          </p:cNvCxnSpPr>
          <p:nvPr/>
        </p:nvCxnSpPr>
        <p:spPr>
          <a:xfrm flipV="1">
            <a:off x="6781800" y="4157522"/>
            <a:ext cx="338278" cy="223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7" idx="7"/>
            <a:endCxn id="21" idx="2"/>
          </p:cNvCxnSpPr>
          <p:nvPr/>
        </p:nvCxnSpPr>
        <p:spPr>
          <a:xfrm rot="5400000" flipH="1" flipV="1">
            <a:off x="6957872" y="3486150"/>
            <a:ext cx="147778" cy="262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>
            <a:stCxn id="21" idx="6"/>
            <a:endCxn id="21" idx="4"/>
          </p:cNvCxnSpPr>
          <p:nvPr/>
        </p:nvCxnSpPr>
        <p:spPr>
          <a:xfrm flipH="1">
            <a:off x="7277100" y="3543300"/>
            <a:ext cx="114300" cy="114300"/>
          </a:xfrm>
          <a:prstGeom prst="curvedConnector4">
            <a:avLst>
              <a:gd name="adj1" fmla="val -200000"/>
              <a:gd name="adj2" fmla="val 30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22" idx="2"/>
            <a:endCxn id="16" idx="0"/>
          </p:cNvCxnSpPr>
          <p:nvPr/>
        </p:nvCxnSpPr>
        <p:spPr>
          <a:xfrm rot="10800000" flipV="1">
            <a:off x="6667500" y="4076700"/>
            <a:ext cx="419100" cy="19050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19" idx="1"/>
            <a:endCxn id="20" idx="7"/>
          </p:cNvCxnSpPr>
          <p:nvPr/>
        </p:nvCxnSpPr>
        <p:spPr>
          <a:xfrm rot="16200000" flipH="1" flipV="1">
            <a:off x="6134100" y="3162300"/>
            <a:ext cx="152400" cy="447956"/>
          </a:xfrm>
          <a:prstGeom prst="curvedConnector3">
            <a:avLst>
              <a:gd name="adj1" fmla="val -17196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When do we converge to the correct belief?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Truth Exists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1"/>
                </a:solidFill>
              </a:rPr>
              <a:t>ground truth </a:t>
            </a:r>
            <a:r>
              <a:rPr lang="el-GR" dirty="0" smtClean="0">
                <a:solidFill>
                  <a:schemeClr val="accent1"/>
                </a:solidFill>
              </a:rPr>
              <a:t>μ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chemeClr val="accent1"/>
                </a:solidFill>
              </a:rPr>
              <a:t>n agents </a:t>
            </a:r>
            <a:r>
              <a:rPr lang="en-US" dirty="0" smtClean="0"/>
              <a:t>(to make formal, study sequence of societies with 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∞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Each agent has a </a:t>
            </a:r>
            <a:r>
              <a:rPr lang="en-US" dirty="0" smtClean="0">
                <a:solidFill>
                  <a:schemeClr val="accent1"/>
                </a:solidFill>
              </a:rPr>
              <a:t>signal 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p</a:t>
            </a:r>
            <a:r>
              <a:rPr lang="en-US" baseline="-25000" dirty="0" smtClean="0">
                <a:solidFill>
                  <a:schemeClr val="accent1"/>
                </a:solidFill>
                <a:latin typeface="Corbel"/>
              </a:rPr>
              <a:t>i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(0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distributed with mean </a:t>
            </a:r>
            <a:r>
              <a:rPr lang="el-GR" dirty="0" smtClean="0"/>
              <a:t>μ </a:t>
            </a:r>
            <a:r>
              <a:rPr lang="en-US" dirty="0" smtClean="0"/>
              <a:t>and variance </a:t>
            </a:r>
            <a:r>
              <a:rPr lang="el-GR" dirty="0" smtClean="0"/>
              <a:t>σ</a:t>
            </a:r>
            <a:r>
              <a:rPr lang="en-US" baseline="-25000" dirty="0" smtClean="0">
                <a:latin typeface="Corbel"/>
              </a:rPr>
              <a:t>i</a:t>
            </a:r>
            <a:r>
              <a:rPr lang="en-US" baseline="30000" dirty="0" smtClean="0">
                <a:latin typeface="Corbel"/>
              </a:rPr>
              <a:t>2</a:t>
            </a:r>
            <a:r>
              <a:rPr lang="en-US" dirty="0" smtClean="0"/>
              <a:t>.</a:t>
            </a:r>
            <a:endParaRPr lang="en-US" baseline="30000" dirty="0" smtClean="0">
              <a:latin typeface="Corbe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Definition</a:t>
            </a:r>
            <a:r>
              <a:rPr lang="en-US" dirty="0" smtClean="0"/>
              <a:t>. Networks are </a:t>
            </a:r>
            <a:r>
              <a:rPr lang="en-US" dirty="0" smtClean="0">
                <a:solidFill>
                  <a:schemeClr val="accent1"/>
                </a:solidFill>
              </a:rPr>
              <a:t>wise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p(∞) converges to </a:t>
            </a:r>
            <a:r>
              <a:rPr lang="el-GR" dirty="0" smtClean="0"/>
              <a:t>μ </a:t>
            </a:r>
            <a:r>
              <a:rPr lang="en-US" dirty="0" smtClean="0"/>
              <a:t>when n is large enough.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Can Be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By law of large numbers, averaging all beliefs with equal weights converges to truth.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Sufficient</a:t>
            </a:r>
            <a:r>
              <a:rPr lang="en-US" dirty="0" smtClean="0"/>
              <a:t>: agents have equal influence.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Updating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n agents </a:t>
            </a:r>
            <a:r>
              <a:rPr lang="en-US" dirty="0" smtClean="0"/>
              <a:t>connected in a social network</a:t>
            </a:r>
          </a:p>
          <a:p>
            <a:pPr>
              <a:buNone/>
            </a:pPr>
            <a:r>
              <a:rPr lang="en-US" dirty="0" smtClean="0"/>
              <a:t>at each </a:t>
            </a:r>
            <a:r>
              <a:rPr lang="en-US" dirty="0" smtClean="0">
                <a:solidFill>
                  <a:schemeClr val="accent1"/>
                </a:solidFill>
              </a:rPr>
              <a:t>time t</a:t>
            </a:r>
            <a:r>
              <a:rPr lang="en-US" dirty="0" smtClean="0"/>
              <a:t> = 1, 2, …, each agent selects an action from a finite set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payoffs</a:t>
            </a:r>
            <a:r>
              <a:rPr lang="en-US" dirty="0" smtClean="0"/>
              <a:t> to actions are random and depend on the state of nature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Necessary that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 no agent has too much influence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- no agent has too much relative influence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- no agent has too much indirect influence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864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5" idx="2"/>
          </p:cNvCxnSpPr>
          <p:nvPr/>
        </p:nvCxnSpPr>
        <p:spPr>
          <a:xfrm>
            <a:off x="2438400" y="48768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6" idx="2"/>
          </p:cNvCxnSpPr>
          <p:nvPr/>
        </p:nvCxnSpPr>
        <p:spPr>
          <a:xfrm>
            <a:off x="3352800" y="48768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  <a:endCxn id="7" idx="2"/>
          </p:cNvCxnSpPr>
          <p:nvPr/>
        </p:nvCxnSpPr>
        <p:spPr>
          <a:xfrm>
            <a:off x="4191000" y="48768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6"/>
            <a:endCxn id="8" idx="2"/>
          </p:cNvCxnSpPr>
          <p:nvPr/>
        </p:nvCxnSpPr>
        <p:spPr>
          <a:xfrm>
            <a:off x="5029200" y="48768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6"/>
            <a:endCxn id="9" idx="2"/>
          </p:cNvCxnSpPr>
          <p:nvPr/>
        </p:nvCxnSpPr>
        <p:spPr>
          <a:xfrm>
            <a:off x="5791200" y="48768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4" idx="1"/>
            <a:endCxn id="4" idx="7"/>
          </p:cNvCxnSpPr>
          <p:nvPr/>
        </p:nvCxnSpPr>
        <p:spPr>
          <a:xfrm rot="5400000" flipH="1" flipV="1">
            <a:off x="2286000" y="4661274"/>
            <a:ext cx="1588" cy="215526"/>
          </a:xfrm>
          <a:prstGeom prst="curvedConnector3">
            <a:avLst>
              <a:gd name="adj1" fmla="val 1720636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9" idx="1"/>
            <a:endCxn id="9" idx="7"/>
          </p:cNvCxnSpPr>
          <p:nvPr/>
        </p:nvCxnSpPr>
        <p:spPr>
          <a:xfrm rot="5400000" flipH="1" flipV="1">
            <a:off x="6477000" y="4661274"/>
            <a:ext cx="1588" cy="215526"/>
          </a:xfrm>
          <a:prstGeom prst="curvedConnector3">
            <a:avLst>
              <a:gd name="adj1" fmla="val 1720636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6" idx="4"/>
            <a:endCxn id="5" idx="4"/>
          </p:cNvCxnSpPr>
          <p:nvPr/>
        </p:nvCxnSpPr>
        <p:spPr>
          <a:xfrm rot="5400000">
            <a:off x="3619500" y="4610100"/>
            <a:ext cx="1588" cy="838200"/>
          </a:xfrm>
          <a:prstGeom prst="curvedConnector3">
            <a:avLst>
              <a:gd name="adj1" fmla="val 1439546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5" idx="4"/>
            <a:endCxn id="4" idx="4"/>
          </p:cNvCxnSpPr>
          <p:nvPr/>
        </p:nvCxnSpPr>
        <p:spPr>
          <a:xfrm rot="5400000">
            <a:off x="2743200" y="4572000"/>
            <a:ext cx="1588" cy="914400"/>
          </a:xfrm>
          <a:prstGeom prst="curvedConnector3">
            <a:avLst>
              <a:gd name="adj1" fmla="val 1439546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7" idx="4"/>
            <a:endCxn id="6" idx="4"/>
          </p:cNvCxnSpPr>
          <p:nvPr/>
        </p:nvCxnSpPr>
        <p:spPr>
          <a:xfrm rot="5400000">
            <a:off x="4457700" y="4610100"/>
            <a:ext cx="1588" cy="838200"/>
          </a:xfrm>
          <a:prstGeom prst="curvedConnector3">
            <a:avLst>
              <a:gd name="adj1" fmla="val 1439546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8" idx="4"/>
            <a:endCxn id="7" idx="4"/>
          </p:cNvCxnSpPr>
          <p:nvPr/>
        </p:nvCxnSpPr>
        <p:spPr>
          <a:xfrm rot="5400000">
            <a:off x="5257800" y="4648200"/>
            <a:ext cx="1588" cy="762000"/>
          </a:xfrm>
          <a:prstGeom prst="curvedConnector3">
            <a:avLst>
              <a:gd name="adj1" fmla="val 1439546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9" idx="4"/>
            <a:endCxn id="8" idx="4"/>
          </p:cNvCxnSpPr>
          <p:nvPr/>
        </p:nvCxnSpPr>
        <p:spPr>
          <a:xfrm rot="5400000">
            <a:off x="6057900" y="4610100"/>
            <a:ext cx="1588" cy="838200"/>
          </a:xfrm>
          <a:prstGeom prst="curvedConnector3">
            <a:avLst>
              <a:gd name="adj1" fmla="val 1439546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574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14600" y="5269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3528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1910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054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8674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90800" y="4507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429000" y="4507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267200" y="4507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029200" y="4507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67400" y="4507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3246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Sufficient that the society exhibits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 </a:t>
            </a:r>
            <a:r>
              <a:rPr lang="en-US" dirty="0" smtClean="0">
                <a:solidFill>
                  <a:schemeClr val="accent1"/>
                </a:solidFill>
              </a:rPr>
              <a:t>balance</a:t>
            </a:r>
            <a:r>
              <a:rPr lang="en-US" dirty="0" smtClean="0"/>
              <a:t>: a smaller group of agents does not get infinitely more weight in from a larger group than it gives back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 </a:t>
            </a:r>
            <a:r>
              <a:rPr lang="en-US" dirty="0" smtClean="0">
                <a:solidFill>
                  <a:schemeClr val="accent1"/>
                </a:solidFill>
              </a:rPr>
              <a:t>dispersion</a:t>
            </a:r>
            <a:r>
              <a:rPr lang="en-US" dirty="0" smtClean="0"/>
              <a:t>: each small group must give some minimum amount of weight to larger groups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Social and Economic Networks, Chapter 8</a:t>
            </a:r>
          </a:p>
          <a:p>
            <a:pPr lvl="1"/>
            <a:r>
              <a:rPr lang="en-US" dirty="0" smtClean="0"/>
              <a:t>PageRank </a:t>
            </a:r>
            <a:r>
              <a:rPr lang="en-US" dirty="0" smtClean="0"/>
              <a:t>papers</a:t>
            </a:r>
            <a:endParaRPr lang="en-US" dirty="0" smtClean="0"/>
          </a:p>
          <a:p>
            <a:r>
              <a:rPr lang="en-US" dirty="0" smtClean="0"/>
              <a:t>Reaction to paper</a:t>
            </a:r>
          </a:p>
          <a:p>
            <a:r>
              <a:rPr lang="en-US" dirty="0" smtClean="0"/>
              <a:t>Presentation volunteer?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maximize sum of discounted payoffs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∑</a:t>
            </a:r>
            <a:r>
              <a:rPr lang="en-US" baseline="-25000" dirty="0" smtClean="0">
                <a:solidFill>
                  <a:schemeClr val="accent1"/>
                </a:solidFill>
              </a:rPr>
              <a:t>t &gt; 0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δ</a:t>
            </a:r>
            <a:r>
              <a:rPr lang="en-US" baseline="30000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∙ </a:t>
            </a:r>
            <a:r>
              <a:rPr lang="el-GR" dirty="0" smtClean="0">
                <a:solidFill>
                  <a:schemeClr val="accent1"/>
                </a:solidFill>
              </a:rPr>
              <a:t>π</a:t>
            </a:r>
            <a:r>
              <a:rPr lang="en-US" baseline="-25000" dirty="0" smtClean="0">
                <a:solidFill>
                  <a:schemeClr val="accent1"/>
                </a:solidFill>
              </a:rPr>
              <a:t>it</a:t>
            </a:r>
          </a:p>
          <a:p>
            <a:pPr>
              <a:buNone/>
            </a:pPr>
            <a:r>
              <a:rPr lang="en-US" dirty="0" smtClean="0"/>
              <a:t>		where </a:t>
            </a:r>
            <a:r>
              <a:rPr lang="el-GR" dirty="0" smtClean="0"/>
              <a:t>δ</a:t>
            </a:r>
            <a:r>
              <a:rPr lang="en-US" dirty="0" smtClean="0"/>
              <a:t> &lt; 1</a:t>
            </a:r>
            <a:r>
              <a:rPr lang="el-GR" dirty="0" smtClean="0"/>
              <a:t> </a:t>
            </a:r>
            <a:r>
              <a:rPr lang="en-US" dirty="0" smtClean="0"/>
              <a:t>is discount factor and </a:t>
            </a:r>
            <a:r>
              <a:rPr lang="el-GR" dirty="0" smtClean="0"/>
              <a:t>π</a:t>
            </a:r>
            <a:r>
              <a:rPr lang="en-US" baseline="-25000" dirty="0" smtClean="0"/>
              <a:t>it </a:t>
            </a:r>
            <a:r>
              <a:rPr lang="en-US" dirty="0" smtClean="0"/>
              <a:t> is 	payoff to i at time 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actions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action A </a:t>
            </a:r>
            <a:r>
              <a:rPr lang="en-US" dirty="0" smtClean="0"/>
              <a:t>has payoff 1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action B </a:t>
            </a:r>
            <a:r>
              <a:rPr lang="en-US" dirty="0" smtClean="0"/>
              <a:t>has payoff 2 with probability p 	and 0 with probability (1-p)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p &gt; ½, agents prefer B, else agents prefer 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Agents have </a:t>
            </a:r>
            <a:r>
              <a:rPr lang="en-US" dirty="0" smtClean="0">
                <a:solidFill>
                  <a:schemeClr val="accent1"/>
                </a:solidFill>
              </a:rPr>
              <a:t>beliefs </a:t>
            </a:r>
            <a:r>
              <a:rPr lang="el-GR" dirty="0" smtClean="0">
                <a:solidFill>
                  <a:schemeClr val="accent1"/>
                </a:solidFill>
              </a:rPr>
              <a:t>μ</a:t>
            </a:r>
            <a:r>
              <a:rPr lang="en-US" baseline="-25000" dirty="0" smtClean="0">
                <a:solidFill>
                  <a:schemeClr val="accent1"/>
                </a:solidFill>
                <a:latin typeface="Corbel"/>
              </a:rPr>
              <a:t>i</a:t>
            </a:r>
            <a:r>
              <a:rPr lang="en-US" dirty="0" smtClean="0">
                <a:solidFill>
                  <a:schemeClr val="accent1"/>
                </a:solidFill>
                <a:latin typeface="Corbel"/>
              </a:rPr>
              <a:t>(p</a:t>
            </a:r>
            <a:r>
              <a:rPr lang="en-US" baseline="-25000" dirty="0" smtClean="0">
                <a:solidFill>
                  <a:schemeClr val="accent1"/>
                </a:solidFill>
                <a:latin typeface="Corbel"/>
              </a:rPr>
              <a:t>j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representing probability agent i assigns to event that p = </a:t>
            </a:r>
            <a:r>
              <a:rPr lang="en-US" dirty="0" smtClean="0">
                <a:latin typeface="Corbel"/>
              </a:rPr>
              <a:t>p</a:t>
            </a:r>
            <a:r>
              <a:rPr lang="en-US" baseline="-25000" dirty="0" smtClean="0">
                <a:latin typeface="Corbel"/>
              </a:rPr>
              <a:t>j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Multi-armed bandit</a:t>
            </a:r>
          </a:p>
          <a:p>
            <a:pPr>
              <a:buNone/>
            </a:pPr>
            <a:r>
              <a:rPr lang="en-US" dirty="0" smtClean="0"/>
              <a:t>						… </a:t>
            </a:r>
            <a:r>
              <a:rPr lang="en-US" i="1" dirty="0" smtClean="0"/>
              <a:t>with observations.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3429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71600" y="3429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764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4648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3429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290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764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290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4" idx="5"/>
            <a:endCxn id="4" idx="1"/>
          </p:cNvCxnSpPr>
          <p:nvPr/>
        </p:nvCxnSpPr>
        <p:spPr>
          <a:xfrm rot="16200000" flipH="1">
            <a:off x="2001604" y="2839804"/>
            <a:ext cx="644992" cy="64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4"/>
            <a:endCxn id="4" idx="0"/>
          </p:cNvCxnSpPr>
          <p:nvPr/>
        </p:nvCxnSpPr>
        <p:spPr>
          <a:xfrm rot="5400000">
            <a:off x="2324100" y="29718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15" idx="3"/>
          </p:cNvCxnSpPr>
          <p:nvPr/>
        </p:nvCxnSpPr>
        <p:spPr>
          <a:xfrm rot="5400000" flipH="1" flipV="1">
            <a:off x="2877904" y="2877904"/>
            <a:ext cx="644992" cy="56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6"/>
            <a:endCxn id="12" idx="2"/>
          </p:cNvCxnSpPr>
          <p:nvPr/>
        </p:nvCxnSpPr>
        <p:spPr>
          <a:xfrm>
            <a:off x="2971800" y="36195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5"/>
            <a:endCxn id="13" idx="1"/>
          </p:cNvCxnSpPr>
          <p:nvPr/>
        </p:nvCxnSpPr>
        <p:spPr>
          <a:xfrm rot="16200000" flipH="1">
            <a:off x="2916004" y="3754204"/>
            <a:ext cx="568792" cy="56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4"/>
            <a:endCxn id="8" idx="0"/>
          </p:cNvCxnSpPr>
          <p:nvPr/>
        </p:nvCxnSpPr>
        <p:spPr>
          <a:xfrm rot="5400000">
            <a:off x="2362200" y="42291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3"/>
            <a:endCxn id="7" idx="7"/>
          </p:cNvCxnSpPr>
          <p:nvPr/>
        </p:nvCxnSpPr>
        <p:spPr>
          <a:xfrm rot="5400000">
            <a:off x="2039704" y="3716104"/>
            <a:ext cx="568792" cy="64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6"/>
            <a:endCxn id="4" idx="2"/>
          </p:cNvCxnSpPr>
          <p:nvPr/>
        </p:nvCxnSpPr>
        <p:spPr>
          <a:xfrm>
            <a:off x="1752600" y="36195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4" idx="1"/>
            <a:endCxn id="11" idx="0"/>
          </p:cNvCxnSpPr>
          <p:nvPr/>
        </p:nvCxnSpPr>
        <p:spPr>
          <a:xfrm rot="5400000" flipH="1" flipV="1">
            <a:off x="2038350" y="1827446"/>
            <a:ext cx="436796" cy="1049104"/>
          </a:xfrm>
          <a:prstGeom prst="curvedConnector3">
            <a:avLst>
              <a:gd name="adj1" fmla="val 1448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6" idx="2"/>
            <a:endCxn id="8" idx="4"/>
          </p:cNvCxnSpPr>
          <p:nvPr/>
        </p:nvCxnSpPr>
        <p:spPr>
          <a:xfrm rot="10800000" flipH="1" flipV="1">
            <a:off x="1371600" y="3619500"/>
            <a:ext cx="1409700" cy="1409700"/>
          </a:xfrm>
          <a:prstGeom prst="curvedConnector4">
            <a:avLst>
              <a:gd name="adj1" fmla="val -16216"/>
              <a:gd name="adj2" fmla="val 1162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5" idx="7"/>
            <a:endCxn id="14" idx="1"/>
          </p:cNvCxnSpPr>
          <p:nvPr/>
        </p:nvCxnSpPr>
        <p:spPr>
          <a:xfrm rot="16200000" flipV="1">
            <a:off x="2743200" y="1559392"/>
            <a:ext cx="1588" cy="2022008"/>
          </a:xfrm>
          <a:prstGeom prst="curvedConnector3">
            <a:avLst>
              <a:gd name="adj1" fmla="val 720634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7" idx="3"/>
            <a:endCxn id="14" idx="1"/>
          </p:cNvCxnSpPr>
          <p:nvPr/>
        </p:nvCxnSpPr>
        <p:spPr>
          <a:xfrm rot="5400000" flipH="1">
            <a:off x="721192" y="3581400"/>
            <a:ext cx="2022008" cy="1588"/>
          </a:xfrm>
          <a:prstGeom prst="curvedConnector5">
            <a:avLst>
              <a:gd name="adj1" fmla="val 8613"/>
              <a:gd name="adj2" fmla="val 70520236"/>
              <a:gd name="adj3" fmla="val 994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6" idx="2"/>
            <a:endCxn id="7" idx="3"/>
          </p:cNvCxnSpPr>
          <p:nvPr/>
        </p:nvCxnSpPr>
        <p:spPr>
          <a:xfrm rot="10800000" flipH="1" flipV="1">
            <a:off x="1371600" y="3619500"/>
            <a:ext cx="360596" cy="972904"/>
          </a:xfrm>
          <a:prstGeom prst="curvedConnector4">
            <a:avLst>
              <a:gd name="adj1" fmla="val -241505"/>
              <a:gd name="adj2" fmla="val 1560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3" idx="5"/>
            <a:endCxn id="12" idx="6"/>
          </p:cNvCxnSpPr>
          <p:nvPr/>
        </p:nvCxnSpPr>
        <p:spPr>
          <a:xfrm rot="5400000" flipH="1" flipV="1">
            <a:off x="3448050" y="3925654"/>
            <a:ext cx="972904" cy="360596"/>
          </a:xfrm>
          <a:prstGeom prst="curvedConnector4">
            <a:avLst>
              <a:gd name="adj1" fmla="val -2379"/>
              <a:gd name="adj2" fmla="val 1633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772296" y="24384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0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077096" y="31242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3391296" y="458218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1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2667000" y="496318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2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1714896" y="45720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1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2895600" y="18288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2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990600" y="25908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0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1257696" y="37338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0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953000" y="19812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Center agent, Day 0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Pr[p=1/3] = 0, Pr[p=2/3] = 1</a:t>
            </a:r>
          </a:p>
          <a:p>
            <a:r>
              <a:rPr lang="en-US" sz="2400" dirty="0" smtClean="0"/>
              <a:t>Play action B, payoff 0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4953000" y="30668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Center agent, Day 1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Pr[p=1/3] &gt; 0, Pr[p=2/3] &lt; 1</a:t>
            </a:r>
          </a:p>
          <a:p>
            <a:r>
              <a:rPr lang="en-US" sz="2400" dirty="0" smtClean="0"/>
              <a:t>Play action A, payoff 1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4953000" y="41336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Center agent, Day 2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Now must take into account “echoes” for optimal update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990600" y="25908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1257696" y="37338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1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1752600" y="45720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1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2667000" y="49530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0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429000" y="45720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1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4114800" y="31242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1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0" y="24384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B: 0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895600" y="1828800"/>
            <a:ext cx="11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Ignoring echoes,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Theorem [Bala and Goyal]</a:t>
            </a:r>
            <a:r>
              <a:rPr lang="en-US" dirty="0" smtClean="0"/>
              <a:t>: With prob. 1, all agents eventually play the same action.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Proof</a:t>
            </a:r>
            <a:r>
              <a:rPr lang="en-US" dirty="0" smtClean="0"/>
              <a:t>: By strong law of large numbers, if B is played infinitely often, beliefs converge to correct probability.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LENOVO20USER@YFUERHPFUVWXY5MJ" val="3082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CC0000"/>
      </a:lt2>
      <a:accent1>
        <a:srgbClr val="FF6600"/>
      </a:accent1>
      <a:accent2>
        <a:srgbClr val="008000"/>
      </a:accent2>
      <a:accent3>
        <a:srgbClr val="8484E0"/>
      </a:accent3>
      <a:accent4>
        <a:srgbClr val="CC00CC"/>
      </a:accent4>
      <a:accent5>
        <a:srgbClr val="FFC000"/>
      </a:accent5>
      <a:accent6>
        <a:srgbClr val="000000"/>
      </a:accent6>
      <a:hlink>
        <a:srgbClr val="FFC00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13789</TotalTime>
  <Words>955</Words>
  <Application>Microsoft Office PowerPoint</Application>
  <PresentationFormat>On-screen Show (4:3)</PresentationFormat>
  <Paragraphs>298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Algorithmic and Economic Aspects of Networks</vt:lpstr>
      <vt:lpstr>Beliefs in Social Networks</vt:lpstr>
      <vt:lpstr>Observational Learning</vt:lpstr>
      <vt:lpstr>Bayesian Updating Model</vt:lpstr>
      <vt:lpstr>Agent Goal</vt:lpstr>
      <vt:lpstr>Example</vt:lpstr>
      <vt:lpstr>Example</vt:lpstr>
      <vt:lpstr>Example</vt:lpstr>
      <vt:lpstr>Example</vt:lpstr>
      <vt:lpstr>Example</vt:lpstr>
      <vt:lpstr>Imitation and Social Influence</vt:lpstr>
      <vt:lpstr>Updating Beliefs</vt:lpstr>
      <vt:lpstr>Example</vt:lpstr>
      <vt:lpstr>Example</vt:lpstr>
      <vt:lpstr>Example</vt:lpstr>
      <vt:lpstr>Incorporating Media</vt:lpstr>
      <vt:lpstr>Converging Beliefs</vt:lpstr>
      <vt:lpstr>Example</vt:lpstr>
      <vt:lpstr>Example</vt:lpstr>
      <vt:lpstr>Example</vt:lpstr>
      <vt:lpstr>Aperiodic</vt:lpstr>
      <vt:lpstr>Convergence</vt:lpstr>
      <vt:lpstr>Consensus</vt:lpstr>
      <vt:lpstr>Social Influence</vt:lpstr>
      <vt:lpstr>Social Influence</vt:lpstr>
      <vt:lpstr>Social Influence</vt:lpstr>
      <vt:lpstr>Computing Social Influence</vt:lpstr>
      <vt:lpstr>Who’s Influential?</vt:lpstr>
      <vt:lpstr>PageRank</vt:lpstr>
      <vt:lpstr>Time to Convergence</vt:lpstr>
      <vt:lpstr>Time to Convergence</vt:lpstr>
      <vt:lpstr>Diagonal Decomposition</vt:lpstr>
      <vt:lpstr>Exponentiation</vt:lpstr>
      <vt:lpstr>Speed of Convergence</vt:lpstr>
      <vt:lpstr>More Agents</vt:lpstr>
      <vt:lpstr>Finding the Truth</vt:lpstr>
      <vt:lpstr>Assume Truth Exists</vt:lpstr>
      <vt:lpstr>Wisdom</vt:lpstr>
      <vt:lpstr>Truth Can Be Found</vt:lpstr>
      <vt:lpstr>Necessary Conditions</vt:lpstr>
      <vt:lpstr>Sufficient Conditions</vt:lpstr>
      <vt:lpstr>Assignment: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Abcdefghijklmnopqrstuvwxyz BCDEFGHIJKLMNOPQRSTUVWXYZ 12345678910 x3 x6 </dc:title>
  <dc:creator> </dc:creator>
  <cp:lastModifiedBy> </cp:lastModifiedBy>
  <cp:revision>499</cp:revision>
  <dcterms:created xsi:type="dcterms:W3CDTF">2008-12-11T16:46:37Z</dcterms:created>
  <dcterms:modified xsi:type="dcterms:W3CDTF">2009-02-12T16:08:16Z</dcterms:modified>
</cp:coreProperties>
</file>